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A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2" d="100"/>
          <a:sy n="72" d="100"/>
        </p:scale>
        <p:origin x="1181" y="-20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2231"/>
            <a:ext cx="6877353" cy="9930462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473216"/>
            <a:ext cx="4370039" cy="2377992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851205"/>
            <a:ext cx="4370039" cy="158441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A0BC-5D98-4FB9-ACDA-A8B75F08434D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7D20-98E3-47F7-83DB-40A7DF5BCB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5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49163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A0BC-5D98-4FB9-ACDA-A8B75F08434D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7D20-98E3-47F7-83DB-40A7DF5BCB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14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5246511"/>
            <a:ext cx="4064853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A0BC-5D98-4FB9-ACDA-A8B75F08434D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7D20-98E3-47F7-83DB-40A7DF5BCB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0058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0649"/>
            <a:ext cx="4760786" cy="3748998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A0BC-5D98-4FB9-ACDA-A8B75F08434D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7D20-98E3-47F7-83DB-40A7DF5BCB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04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A0BC-5D98-4FB9-ACDA-A8B75F08434D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7D20-98E3-47F7-83DB-40A7DF5BCB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2887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80533"/>
            <a:ext cx="4756099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A0BC-5D98-4FB9-ACDA-A8B75F08434D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7D20-98E3-47F7-83DB-40A7DF5BCB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0164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A0BC-5D98-4FB9-ACDA-A8B75F08434D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7D20-98E3-47F7-83DB-40A7DF5BCB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370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80534"/>
            <a:ext cx="734109" cy="7585429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80534"/>
            <a:ext cx="3896270" cy="75854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A0BC-5D98-4FB9-ACDA-A8B75F08434D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7D20-98E3-47F7-83DB-40A7DF5BCB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58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A0BC-5D98-4FB9-ACDA-A8B75F08434D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7D20-98E3-47F7-83DB-40A7DF5BCB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141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901254"/>
            <a:ext cx="4760786" cy="263839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A0BC-5D98-4FB9-ACDA-A8B75F08434D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7D20-98E3-47F7-83DB-40A7DF5BCB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149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19078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120851"/>
            <a:ext cx="2316082" cy="560556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120853"/>
            <a:ext cx="2316083" cy="560556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A0BC-5D98-4FB9-ACDA-A8B75F08434D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7D20-98E3-47F7-83DB-40A7DF5BCB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647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A0BC-5D98-4FB9-ACDA-A8B75F08434D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7D20-98E3-47F7-83DB-40A7DF5BCB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518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80533"/>
            <a:ext cx="4760786" cy="19078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A0BC-5D98-4FB9-ACDA-A8B75F08434D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7D20-98E3-47F7-83DB-40A7DF5BCB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405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A0BC-5D98-4FB9-ACDA-A8B75F08434D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7D20-98E3-47F7-83DB-40A7DF5BCB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465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164650"/>
            <a:ext cx="2092637" cy="1846673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743781"/>
            <a:ext cx="2539528" cy="798263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011323"/>
            <a:ext cx="2092637" cy="373309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A0BC-5D98-4FB9-ACDA-A8B75F08434D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7D20-98E3-47F7-83DB-40A7DF5BCB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05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934200"/>
            <a:ext cx="4760786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80533"/>
            <a:ext cx="4760786" cy="5554926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752822"/>
            <a:ext cx="4760786" cy="97359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A0BC-5D98-4FB9-ACDA-A8B75F08434D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7D20-98E3-47F7-83DB-40A7DF5BCB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40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2231"/>
            <a:ext cx="6877354" cy="9930462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0853"/>
            <a:ext cx="4760786" cy="5605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726414"/>
            <a:ext cx="51309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AA0BC-5D98-4FB9-ACDA-A8B75F08434D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726414"/>
            <a:ext cx="346723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726414"/>
            <a:ext cx="38447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DDA67D20-98E3-47F7-83DB-40A7DF5BCB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25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office@blagotvoritel.or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g"/><Relationship Id="rId4" Type="http://schemas.openxmlformats.org/officeDocument/2006/relationships/hyperlink" Target="http://www.blagotvoritel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77781" y="6526537"/>
            <a:ext cx="4370039" cy="2377992"/>
          </a:xfrm>
        </p:spPr>
        <p:txBody>
          <a:bodyPr/>
          <a:lstStyle/>
          <a:p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6094029" y="6131123"/>
            <a:ext cx="4370039" cy="158441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961" y="8611272"/>
            <a:ext cx="1252106" cy="10970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8252" y="69876"/>
            <a:ext cx="5169159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bg-BG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Фондация „Благотворител“</a:t>
            </a:r>
          </a:p>
          <a:p>
            <a:pPr algn="ctr">
              <a:lnSpc>
                <a:spcPct val="150000"/>
              </a:lnSpc>
            </a:pPr>
            <a:r>
              <a:rPr lang="bg-BG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обявява</a:t>
            </a:r>
          </a:p>
          <a:p>
            <a:pPr algn="ctr"/>
            <a:endParaRPr lang="bg-BG" sz="1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ctr"/>
            <a:r>
              <a:rPr lang="bg-BG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КОНКУРС</a:t>
            </a:r>
          </a:p>
          <a:p>
            <a:pPr algn="ctr"/>
            <a:endParaRPr lang="bg-BG" sz="1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ctr"/>
            <a:r>
              <a:rPr lang="bg-BG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Млад Благотворител</a:t>
            </a:r>
          </a:p>
          <a:p>
            <a:pPr algn="ctr"/>
            <a:endParaRPr lang="bg-BG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ctr"/>
            <a:endParaRPr lang="bg-BG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ctr"/>
            <a:endParaRPr lang="bg-BG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8986" y="2198272"/>
            <a:ext cx="6109847" cy="6540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endParaRPr lang="bg-BG" b="1" dirty="0" smtClean="0">
              <a:latin typeface="Arial Narrow" panose="020B0606020202030204" pitchFamily="34" charset="0"/>
            </a:endParaRPr>
          </a:p>
          <a:p>
            <a:pPr algn="ctr"/>
            <a:r>
              <a:rPr lang="bg-BG" sz="2000" b="1" dirty="0" smtClean="0">
                <a:solidFill>
                  <a:srgbClr val="A4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за проект за благотворителна инициатива </a:t>
            </a:r>
          </a:p>
          <a:p>
            <a:pPr algn="ctr"/>
            <a:r>
              <a:rPr lang="bg-BG" sz="2000" b="1" dirty="0" smtClean="0">
                <a:solidFill>
                  <a:srgbClr val="A4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на ученици</a:t>
            </a:r>
          </a:p>
          <a:p>
            <a:pPr algn="just"/>
            <a:endParaRPr lang="bg-BG" b="1" dirty="0" smtClean="0">
              <a:latin typeface="Arial Narrow" panose="020B0606020202030204" pitchFamily="34" charset="0"/>
            </a:endParaRPr>
          </a:p>
          <a:p>
            <a:pPr algn="ctr"/>
            <a:r>
              <a:rPr lang="bg-BG" b="1" dirty="0" smtClean="0">
                <a:latin typeface="Arial Narrow" panose="020B0606020202030204" pitchFamily="34" charset="0"/>
              </a:rPr>
              <a:t>Условия за кандидатстване:</a:t>
            </a:r>
          </a:p>
          <a:p>
            <a:pPr algn="ctr"/>
            <a:endParaRPr lang="en-US" sz="1200" b="1" dirty="0" smtClean="0">
              <a:latin typeface="Arial Narrow" panose="020B0606020202030204" pitchFamily="34" charset="0"/>
            </a:endParaRPr>
          </a:p>
          <a:p>
            <a:pPr algn="ctr"/>
            <a:r>
              <a:rPr lang="bg-BG" sz="1600" b="1" dirty="0" smtClean="0">
                <a:latin typeface="Arial Narrow" panose="020B0606020202030204" pitchFamily="34" charset="0"/>
              </a:rPr>
              <a:t>Конкурсът е за ученици от </a:t>
            </a:r>
            <a:r>
              <a:rPr lang="en-US" sz="1600" b="1" dirty="0" smtClean="0">
                <a:latin typeface="Arial Narrow" panose="020B0606020202030204" pitchFamily="34" charset="0"/>
              </a:rPr>
              <a:t>8 </a:t>
            </a:r>
            <a:r>
              <a:rPr lang="bg-BG" sz="1600" b="1" dirty="0" smtClean="0">
                <a:latin typeface="Arial Narrow" panose="020B0606020202030204" pitchFamily="34" charset="0"/>
              </a:rPr>
              <a:t> до 12 клас  от цялата страна.</a:t>
            </a:r>
          </a:p>
          <a:p>
            <a:pPr algn="ctr"/>
            <a:r>
              <a:rPr lang="bg-BG" sz="1600" b="1" dirty="0" smtClean="0">
                <a:latin typeface="Arial Narrow" panose="020B0606020202030204" pitchFamily="34" charset="0"/>
              </a:rPr>
              <a:t>Фондацията ще дари 2000 лв./1000 лв.  (</a:t>
            </a:r>
            <a:r>
              <a:rPr lang="en-US" sz="1600" b="1" dirty="0" smtClean="0">
                <a:latin typeface="Arial Narrow" panose="020B0606020202030204" pitchFamily="34" charset="0"/>
              </a:rPr>
              <a:t>I </a:t>
            </a:r>
            <a:r>
              <a:rPr lang="bg-BG" sz="1600" b="1" dirty="0" smtClean="0">
                <a:latin typeface="Arial Narrow" panose="020B0606020202030204" pitchFamily="34" charset="0"/>
              </a:rPr>
              <a:t>и </a:t>
            </a:r>
            <a:r>
              <a:rPr lang="en-US" sz="1600" b="1" dirty="0" smtClean="0">
                <a:latin typeface="Arial Narrow" panose="020B0606020202030204" pitchFamily="34" charset="0"/>
              </a:rPr>
              <a:t>II </a:t>
            </a:r>
            <a:r>
              <a:rPr lang="bg-BG" sz="1600" b="1" dirty="0" smtClean="0">
                <a:latin typeface="Arial Narrow" panose="020B0606020202030204" pitchFamily="34" charset="0"/>
              </a:rPr>
              <a:t>място)</a:t>
            </a:r>
          </a:p>
          <a:p>
            <a:pPr algn="ctr"/>
            <a:r>
              <a:rPr lang="bg-BG" sz="1600" b="1" dirty="0" smtClean="0">
                <a:latin typeface="Arial Narrow" panose="020B0606020202030204" pitchFamily="34" charset="0"/>
              </a:rPr>
              <a:t> за реализиране на инициативата. </a:t>
            </a:r>
          </a:p>
          <a:p>
            <a:pPr algn="ctr"/>
            <a:r>
              <a:rPr lang="bg-BG" sz="1600" b="1" dirty="0" smtClean="0">
                <a:latin typeface="Arial Narrow" panose="020B0606020202030204" pitchFamily="34" charset="0"/>
              </a:rPr>
              <a:t>Победителите </a:t>
            </a:r>
            <a:r>
              <a:rPr lang="bg-BG" sz="1600" b="1" dirty="0">
                <a:latin typeface="Arial Narrow" panose="020B0606020202030204" pitchFamily="34" charset="0"/>
              </a:rPr>
              <a:t>ще </a:t>
            </a:r>
            <a:r>
              <a:rPr lang="bg-BG" sz="1600" b="1" dirty="0" smtClean="0">
                <a:latin typeface="Arial Narrow" panose="020B0606020202030204" pitchFamily="34" charset="0"/>
              </a:rPr>
              <a:t>организират </a:t>
            </a:r>
            <a:r>
              <a:rPr lang="bg-BG" sz="1600" b="1" dirty="0">
                <a:latin typeface="Arial Narrow" panose="020B0606020202030204" pitchFamily="34" charset="0"/>
              </a:rPr>
              <a:t>дарителска </a:t>
            </a:r>
            <a:r>
              <a:rPr lang="bg-BG" sz="1600" b="1" dirty="0" smtClean="0">
                <a:latin typeface="Arial Narrow" panose="020B0606020202030204" pitchFamily="34" charset="0"/>
              </a:rPr>
              <a:t>кампания, за да осигурят </a:t>
            </a:r>
            <a:r>
              <a:rPr lang="bg-BG" sz="1600" b="1" dirty="0">
                <a:latin typeface="Arial Narrow" panose="020B0606020202030204" pitchFamily="34" charset="0"/>
              </a:rPr>
              <a:t>още </a:t>
            </a:r>
            <a:r>
              <a:rPr lang="bg-BG" sz="1600" b="1" dirty="0" smtClean="0">
                <a:latin typeface="Arial Narrow" panose="020B0606020202030204" pitchFamily="34" charset="0"/>
              </a:rPr>
              <a:t>10% от бюджета </a:t>
            </a:r>
            <a:r>
              <a:rPr lang="bg-BG" sz="1600" b="1" dirty="0">
                <a:latin typeface="Arial Narrow" panose="020B0606020202030204" pitchFamily="34" charset="0"/>
              </a:rPr>
              <a:t>за </a:t>
            </a:r>
            <a:r>
              <a:rPr lang="bg-BG" sz="1600" b="1" dirty="0" smtClean="0">
                <a:latin typeface="Arial Narrow" panose="020B0606020202030204" pitchFamily="34" charset="0"/>
              </a:rPr>
              <a:t>каузата, която ще се осъществи</a:t>
            </a:r>
          </a:p>
          <a:p>
            <a:pPr algn="ctr"/>
            <a:r>
              <a:rPr lang="bg-BG" sz="1600" b="1" dirty="0" smtClean="0">
                <a:latin typeface="Arial Narrow" panose="020B0606020202030204" pitchFamily="34" charset="0"/>
              </a:rPr>
              <a:t> до края на учебната 201</a:t>
            </a:r>
            <a:r>
              <a:rPr lang="en-US" sz="1600" b="1" dirty="0" smtClean="0">
                <a:latin typeface="Arial Narrow" panose="020B0606020202030204" pitchFamily="34" charset="0"/>
              </a:rPr>
              <a:t>8</a:t>
            </a:r>
            <a:r>
              <a:rPr lang="bg-BG" sz="1600" b="1" dirty="0" smtClean="0">
                <a:latin typeface="Arial Narrow" panose="020B0606020202030204" pitchFamily="34" charset="0"/>
              </a:rPr>
              <a:t>/201</a:t>
            </a:r>
            <a:r>
              <a:rPr lang="en-US" sz="1600" b="1" dirty="0" smtClean="0">
                <a:latin typeface="Arial Narrow" panose="020B0606020202030204" pitchFamily="34" charset="0"/>
              </a:rPr>
              <a:t>9</a:t>
            </a:r>
            <a:r>
              <a:rPr lang="bg-BG" sz="1600" b="1" dirty="0" smtClean="0">
                <a:latin typeface="Arial Narrow" panose="020B0606020202030204" pitchFamily="34" charset="0"/>
              </a:rPr>
              <a:t> г.</a:t>
            </a:r>
          </a:p>
          <a:p>
            <a:pPr algn="ctr"/>
            <a:endParaRPr lang="bg-BG" sz="1600" b="1" dirty="0" smtClean="0">
              <a:latin typeface="Arial Narrow" panose="020B0606020202030204" pitchFamily="34" charset="0"/>
            </a:endParaRPr>
          </a:p>
          <a:p>
            <a:pPr algn="ctr"/>
            <a:r>
              <a:rPr lang="bg-BG" sz="1600" b="1" dirty="0" smtClean="0">
                <a:latin typeface="Arial Narrow" panose="020B0606020202030204" pitchFamily="34" charset="0"/>
              </a:rPr>
              <a:t>Проектите се изпращат </a:t>
            </a:r>
            <a:r>
              <a:rPr lang="bg-BG" sz="1600" b="1" u="sng" dirty="0" smtClean="0">
                <a:latin typeface="Arial Narrow" panose="020B0606020202030204" pitchFamily="34" charset="0"/>
              </a:rPr>
              <a:t>от 5 до 31 октомври 201</a:t>
            </a:r>
            <a:r>
              <a:rPr lang="en-US" sz="1600" b="1" u="sng" dirty="0" smtClean="0">
                <a:latin typeface="Arial Narrow" panose="020B0606020202030204" pitchFamily="34" charset="0"/>
              </a:rPr>
              <a:t>8</a:t>
            </a:r>
            <a:r>
              <a:rPr lang="bg-BG" sz="1600" b="1" u="sng" dirty="0" smtClean="0">
                <a:latin typeface="Arial Narrow" panose="020B0606020202030204" pitchFamily="34" charset="0"/>
              </a:rPr>
              <a:t> г. </a:t>
            </a:r>
            <a:r>
              <a:rPr lang="bg-BG" sz="1600" b="1" dirty="0" smtClean="0">
                <a:latin typeface="Arial Narrow" panose="020B0606020202030204" pitchFamily="34" charset="0"/>
              </a:rPr>
              <a:t>на </a:t>
            </a:r>
            <a:r>
              <a:rPr lang="en-US" sz="1600" b="1" dirty="0" smtClean="0">
                <a:solidFill>
                  <a:srgbClr val="0070C0"/>
                </a:solidFill>
                <a:latin typeface="Arial Narrow" panose="020B0606020202030204" pitchFamily="34" charset="0"/>
                <a:hlinkClick r:id="rId3"/>
              </a:rPr>
              <a:t>office@blagotvoritel.org</a:t>
            </a:r>
            <a:r>
              <a:rPr lang="en-US" sz="16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endParaRPr lang="bg-BG" sz="1600" b="1" u="sng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bg-BG" sz="1600" b="1" dirty="0" smtClean="0">
                <a:latin typeface="Arial Narrow" panose="020B0606020202030204" pitchFamily="34" charset="0"/>
              </a:rPr>
              <a:t>5-те най-добри предложения ще представят проекта си във видеокли</a:t>
            </a:r>
            <a:r>
              <a:rPr lang="bg-BG" sz="1600" b="1" dirty="0">
                <a:latin typeface="Arial Narrow" panose="020B0606020202030204" pitchFamily="34" charset="0"/>
              </a:rPr>
              <a:t>п</a:t>
            </a:r>
            <a:r>
              <a:rPr lang="bg-BG" sz="1600" b="1" dirty="0" smtClean="0">
                <a:latin typeface="Arial Narrow" panose="020B0606020202030204" pitchFamily="34" charset="0"/>
              </a:rPr>
              <a:t>.</a:t>
            </a:r>
          </a:p>
          <a:p>
            <a:pPr algn="ctr"/>
            <a:r>
              <a:rPr lang="bg-BG" sz="1600" b="1" dirty="0" smtClean="0">
                <a:latin typeface="Arial Narrow" panose="020B0606020202030204" pitchFamily="34" charset="0"/>
              </a:rPr>
              <a:t>Победителите ще бъдат обявени на </a:t>
            </a:r>
            <a:r>
              <a:rPr lang="bg-BG" sz="1600" b="1" u="sng" dirty="0" smtClean="0">
                <a:latin typeface="Arial Narrow" panose="020B0606020202030204" pitchFamily="34" charset="0"/>
              </a:rPr>
              <a:t>5 декември </a:t>
            </a:r>
            <a:r>
              <a:rPr lang="en-US" sz="1600" b="1" u="sng" smtClean="0">
                <a:latin typeface="Arial Narrow" panose="020B0606020202030204" pitchFamily="34" charset="0"/>
              </a:rPr>
              <a:t>201</a:t>
            </a:r>
            <a:r>
              <a:rPr lang="en-US" sz="1600" b="1" u="sng" dirty="0">
                <a:latin typeface="Arial Narrow" panose="020B0606020202030204" pitchFamily="34" charset="0"/>
              </a:rPr>
              <a:t>8</a:t>
            </a:r>
            <a:r>
              <a:rPr lang="en-US" sz="1600" b="1" u="sng" smtClean="0">
                <a:latin typeface="Arial Narrow" panose="020B0606020202030204" pitchFamily="34" charset="0"/>
              </a:rPr>
              <a:t> </a:t>
            </a:r>
            <a:r>
              <a:rPr lang="bg-BG" sz="1600" b="1" u="sng" dirty="0" smtClean="0">
                <a:latin typeface="Arial Narrow" panose="020B0606020202030204" pitchFamily="34" charset="0"/>
              </a:rPr>
              <a:t>г.  </a:t>
            </a:r>
            <a:r>
              <a:rPr lang="bg-BG" sz="1600" b="1" dirty="0" smtClean="0">
                <a:latin typeface="Arial Narrow" panose="020B0606020202030204" pitchFamily="34" charset="0"/>
              </a:rPr>
              <a:t>на специална церемония.</a:t>
            </a:r>
            <a:endParaRPr lang="en-US" sz="1600" b="1" dirty="0" smtClean="0">
              <a:latin typeface="Arial Narrow" panose="020B0606020202030204" pitchFamily="34" charset="0"/>
            </a:endParaRPr>
          </a:p>
          <a:p>
            <a:pPr algn="ctr"/>
            <a:r>
              <a:rPr lang="bg-BG" sz="1600" b="1" dirty="0" smtClean="0">
                <a:latin typeface="Arial Narrow" panose="020B0606020202030204" pitchFamily="34" charset="0"/>
              </a:rPr>
              <a:t>Пълната информация </a:t>
            </a:r>
            <a:r>
              <a:rPr lang="en-US" sz="1600" b="1" dirty="0" smtClean="0">
                <a:latin typeface="Arial Narrow" panose="020B0606020202030204" pitchFamily="34" charset="0"/>
              </a:rPr>
              <a:t> </a:t>
            </a:r>
            <a:r>
              <a:rPr lang="bg-BG" sz="1600" b="1" dirty="0">
                <a:latin typeface="Arial Narrow" panose="020B0606020202030204" pitchFamily="34" charset="0"/>
              </a:rPr>
              <a:t>и</a:t>
            </a:r>
            <a:r>
              <a:rPr lang="bg-BG" sz="1600" b="1" dirty="0" smtClean="0">
                <a:latin typeface="Arial Narrow" panose="020B0606020202030204" pitchFamily="34" charset="0"/>
              </a:rPr>
              <a:t> условията на конкурса ще намерите на </a:t>
            </a:r>
            <a:r>
              <a:rPr lang="es-ES" sz="1600" b="1" dirty="0" smtClean="0">
                <a:solidFill>
                  <a:srgbClr val="0099FF"/>
                </a:solidFill>
                <a:latin typeface="Arial Narrow" panose="020B0606020202030204" pitchFamily="34" charset="0"/>
                <a:hlinkClick r:id="rId4"/>
              </a:rPr>
              <a:t>www.blagotvoritel.org</a:t>
            </a:r>
            <a:r>
              <a:rPr lang="es-ES" sz="1600" b="1" dirty="0" smtClean="0">
                <a:latin typeface="Arial Narrow" panose="020B0606020202030204" pitchFamily="34" charset="0"/>
              </a:rPr>
              <a:t> </a:t>
            </a:r>
            <a:endParaRPr lang="bg-BG" sz="1600" b="1" dirty="0">
              <a:latin typeface="Arial Narrow" panose="020B0606020202030204" pitchFamily="34" charset="0"/>
            </a:endParaRPr>
          </a:p>
          <a:p>
            <a:pPr algn="ctr"/>
            <a:endParaRPr lang="en-US" dirty="0"/>
          </a:p>
          <a:p>
            <a:pPr algn="ctr"/>
            <a:r>
              <a:rPr lang="bg-BG" sz="1600" b="1" i="1" dirty="0" smtClean="0">
                <a:latin typeface="Arial Narrow" panose="020B0606020202030204" pitchFamily="34" charset="0"/>
              </a:rPr>
              <a:t>Инициативата стартира в рамките на Седмицата на фондациите и дарителите в България</a:t>
            </a:r>
            <a:endParaRPr lang="bg-BG" sz="1600" b="1" i="1" dirty="0">
              <a:latin typeface="Arial Narrow" panose="020B0606020202030204" pitchFamily="34" charset="0"/>
            </a:endParaRP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510" y="8635669"/>
            <a:ext cx="2372226" cy="107265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5970" y="8437998"/>
            <a:ext cx="2053721" cy="1468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56854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304</TotalTime>
  <Words>145</Words>
  <Application>Microsoft Office PowerPoint</Application>
  <PresentationFormat>A4 Paper (210x297 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Trebuchet MS</vt:lpstr>
      <vt:lpstr>Wingdings 3</vt:lpstr>
      <vt:lpstr>Facet</vt:lpstr>
      <vt:lpstr>PowerPoint Presentation</vt:lpstr>
    </vt:vector>
  </TitlesOfParts>
  <Company>Blagotvoritel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Ekaterina Ruseva</dc:creator>
  <cp:lastModifiedBy>Stanislava Rasheva</cp:lastModifiedBy>
  <cp:revision>37</cp:revision>
  <dcterms:created xsi:type="dcterms:W3CDTF">2016-03-22T17:46:15Z</dcterms:created>
  <dcterms:modified xsi:type="dcterms:W3CDTF">2018-09-25T08:03:01Z</dcterms:modified>
</cp:coreProperties>
</file>